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87" r:id="rId3"/>
    <p:sldId id="288" r:id="rId4"/>
    <p:sldId id="278" r:id="rId5"/>
    <p:sldId id="292" r:id="rId6"/>
    <p:sldId id="289" r:id="rId7"/>
    <p:sldId id="291" r:id="rId8"/>
    <p:sldId id="293" r:id="rId9"/>
    <p:sldId id="298" r:id="rId10"/>
    <p:sldId id="295" r:id="rId11"/>
    <p:sldId id="283" r:id="rId12"/>
    <p:sldId id="294" r:id="rId13"/>
    <p:sldId id="302" r:id="rId14"/>
    <p:sldId id="296" r:id="rId15"/>
    <p:sldId id="301" r:id="rId16"/>
    <p:sldId id="282" r:id="rId17"/>
    <p:sldId id="297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4D82"/>
    <a:srgbClr val="000000"/>
    <a:srgbClr val="6A97D4"/>
    <a:srgbClr val="008600"/>
    <a:srgbClr val="FACA00"/>
    <a:srgbClr val="4D83CB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1741" autoAdjust="0"/>
  </p:normalViewPr>
  <p:slideViewPr>
    <p:cSldViewPr snapToGrid="0">
      <p:cViewPr varScale="1">
        <p:scale>
          <a:sx n="65" d="100"/>
          <a:sy n="65" d="100"/>
        </p:scale>
        <p:origin x="732" y="60"/>
      </p:cViewPr>
      <p:guideLst>
        <p:guide orient="horz" pos="2136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31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B0256-CF37-46FB-A5FC-927565235B3C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1F9095D-5780-492F-B0EC-CA5B9F649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53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39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Chaos: infinitesimal (extremely small) difference in initial conditions lead to large differences in state in small amount of time</a:t>
            </a:r>
          </a:p>
          <a:p>
            <a:pPr lvl="1"/>
            <a:r>
              <a:rPr lang="en-US" dirty="0" smtClean="0"/>
              <a:t>Errors grow exponentially in time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3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7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5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7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0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4" indent="0" algn="ctr">
              <a:buNone/>
              <a:defRPr sz="1800"/>
            </a:lvl3pPr>
            <a:lvl4pPr marL="1371576" indent="0" algn="ctr">
              <a:buNone/>
              <a:defRPr sz="1600"/>
            </a:lvl4pPr>
            <a:lvl5pPr marL="1828768" indent="0" algn="ctr">
              <a:buNone/>
              <a:defRPr sz="1600"/>
            </a:lvl5pPr>
            <a:lvl6pPr marL="2285960" indent="0" algn="ctr">
              <a:buNone/>
              <a:defRPr sz="1600"/>
            </a:lvl6pPr>
            <a:lvl7pPr marL="2743152" indent="0" algn="ctr">
              <a:buNone/>
              <a:defRPr sz="1600"/>
            </a:lvl7pPr>
            <a:lvl8pPr marL="3200344" indent="0" algn="ctr">
              <a:buNone/>
              <a:defRPr sz="1600"/>
            </a:lvl8pPr>
            <a:lvl9pPr marL="365753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11430000" cy="5420829"/>
          </a:xfrm>
        </p:spPr>
        <p:txBody>
          <a:bodyPr/>
          <a:lstStyle>
            <a:lvl1pPr marL="228596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1pPr>
            <a:lvl2pPr marL="685788" indent="-228596">
              <a:buClrTx/>
              <a:buFont typeface="Garamond" panose="02020404030301010803" pitchFamily="18" charset="0"/>
              <a:buChar char="–"/>
              <a:defRPr/>
            </a:lvl2pPr>
            <a:lvl3pPr marL="1142980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3pPr>
            <a:lvl4pPr marL="1600172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4pPr>
            <a:lvl5pPr marL="2057364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1000" y="93762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81000" y="642823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8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2852737"/>
          </a:xfrm>
        </p:spPr>
        <p:txBody>
          <a:bodyPr anchor="b"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2329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19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3366615"/>
            <a:ext cx="7315200" cy="0"/>
          </a:xfrm>
          <a:prstGeom prst="line">
            <a:avLst/>
          </a:prstGeom>
          <a:ln w="381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28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0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400"/>
            </a:lvl3pPr>
            <a:lvl4pPr marL="1371576" indent="0">
              <a:buNone/>
              <a:defRPr sz="2000"/>
            </a:lvl4pPr>
            <a:lvl5pPr marL="1828768" indent="0">
              <a:buNone/>
              <a:defRPr sz="2000"/>
            </a:lvl5pPr>
            <a:lvl6pPr marL="2285960" indent="0">
              <a:buNone/>
              <a:defRPr sz="2000"/>
            </a:lvl6pPr>
            <a:lvl7pPr marL="2743152" indent="0">
              <a:buNone/>
              <a:defRPr sz="2000"/>
            </a:lvl7pPr>
            <a:lvl8pPr marL="3200344" indent="0">
              <a:buNone/>
              <a:defRPr sz="2000"/>
            </a:lvl8pPr>
            <a:lvl9pPr marL="365753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42FE1-E2B5-4DA4-9A90-9A23B297A86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9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8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4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6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Analysis of </a:t>
            </a:r>
            <a:r>
              <a:rPr lang="en-US" dirty="0" smtClean="0"/>
              <a:t>Chaos in </a:t>
            </a:r>
            <a:r>
              <a:rPr lang="en-US" dirty="0" err="1" smtClean="0"/>
              <a:t>Lagrangian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Jessie Wu</a:t>
            </a:r>
          </a:p>
          <a:p>
            <a:r>
              <a:rPr lang="en-US" sz="1800" dirty="0" err="1" smtClean="0"/>
              <a:t>Ph</a:t>
            </a:r>
            <a:r>
              <a:rPr lang="en-US" sz="1800" dirty="0" smtClean="0"/>
              <a:t> 235</a:t>
            </a:r>
          </a:p>
          <a:p>
            <a:r>
              <a:rPr lang="en-US" sz="1800" dirty="0" smtClean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18717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Checking for Error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pPr marL="0" indent="0">
              <a:buClr>
                <a:srgbClr val="264D82"/>
              </a:buClr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50" y="1777407"/>
            <a:ext cx="8459101" cy="34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dirty="0"/>
              <a:t>Determine Constants and </a:t>
            </a:r>
            <a:r>
              <a:rPr lang="en-US" dirty="0" err="1"/>
              <a:t>Langrangian</a:t>
            </a:r>
            <a:r>
              <a:rPr lang="en-US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04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b="1" dirty="0"/>
              <a:t>Determine Constants and </a:t>
            </a:r>
            <a:r>
              <a:rPr lang="en-US" b="1" dirty="0" err="1"/>
              <a:t>Langrangian</a:t>
            </a:r>
            <a:r>
              <a:rPr lang="en-US" b="1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b="1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249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</a:t>
            </a:r>
            <a:r>
              <a:rPr lang="en-US" dirty="0" smtClean="0"/>
              <a:t>Systems: Double Pendulum</a:t>
            </a:r>
            <a:endParaRPr lang="en-US" dirty="0"/>
          </a:p>
        </p:txBody>
      </p:sp>
      <p:pic>
        <p:nvPicPr>
          <p:cNvPr id="3" name="FE4E4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3824" y="1053591"/>
            <a:ext cx="6064352" cy="46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</a:t>
            </a:r>
            <a:r>
              <a:rPr lang="en-US" dirty="0" smtClean="0"/>
              <a:t>Systems: Spring Pendulum</a:t>
            </a:r>
            <a:endParaRPr lang="en-US" dirty="0"/>
          </a:p>
        </p:txBody>
      </p:sp>
      <p:pic>
        <p:nvPicPr>
          <p:cNvPr id="6" name="B8CE03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0301" y="1304316"/>
            <a:ext cx="5651398" cy="43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</a:t>
            </a:r>
            <a:r>
              <a:rPr lang="en-US" dirty="0" smtClean="0"/>
              <a:t>Systems: Linked Triple Pendulum</a:t>
            </a:r>
            <a:endParaRPr lang="en-US" dirty="0"/>
          </a:p>
        </p:txBody>
      </p:sp>
      <p:pic>
        <p:nvPicPr>
          <p:cNvPr id="3" name="E00A1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1903" y="1230569"/>
            <a:ext cx="5868194" cy="44902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Lyapunov</a:t>
            </a:r>
            <a:r>
              <a:rPr lang="en-US" dirty="0" smtClean="0"/>
              <a:t> </a:t>
            </a:r>
            <a:r>
              <a:rPr lang="en-US" dirty="0" smtClean="0"/>
              <a:t>Exponent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6453186"/>
            <a:ext cx="11430000" cy="387795"/>
          </a:xfrm>
        </p:spPr>
        <p:txBody>
          <a:bodyPr>
            <a:normAutofit/>
          </a:bodyPr>
          <a:lstStyle/>
          <a:p>
            <a:pPr marL="0" indent="0">
              <a:buClr>
                <a:srgbClr val="264D82"/>
              </a:buClr>
              <a:buNone/>
            </a:pPr>
            <a:r>
              <a:rPr lang="en-US" sz="1500" dirty="0" smtClean="0"/>
              <a:t>(1) Determining </a:t>
            </a:r>
            <a:r>
              <a:rPr lang="en-US" sz="1500" dirty="0" err="1" smtClean="0"/>
              <a:t>Lyapunov</a:t>
            </a:r>
            <a:r>
              <a:rPr lang="en-US" sz="1500" dirty="0" smtClean="0"/>
              <a:t> Exponents From a Time Series. Alan Wolf, Jack B. Swift, Harry L. Swinney, John A. </a:t>
            </a:r>
            <a:r>
              <a:rPr lang="en-US" sz="1500" dirty="0" err="1" smtClean="0"/>
              <a:t>Vastano</a:t>
            </a:r>
            <a:r>
              <a:rPr lang="en-US" sz="1500" dirty="0" smtClean="0"/>
              <a:t>. </a:t>
            </a:r>
            <a:r>
              <a:rPr lang="en-US" sz="1500" dirty="0" err="1" smtClean="0"/>
              <a:t>Physica</a:t>
            </a:r>
            <a:r>
              <a:rPr lang="en-US" sz="1500" dirty="0" smtClean="0"/>
              <a:t> 16D, p.285-317 (1985).</a:t>
            </a:r>
            <a:endParaRPr lang="en-US" sz="15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44948"/>
              </p:ext>
            </p:extLst>
          </p:nvPr>
        </p:nvGraphicFramePr>
        <p:xfrm>
          <a:off x="6661217" y="2109913"/>
          <a:ext cx="4680429" cy="26538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54109"/>
                <a:gridCol w="1126320"/>
              </a:tblGrid>
              <a:tr h="53076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FFFFFF"/>
                          </a:solidFill>
                        </a:rPr>
                        <a:t>Lyapunov</a:t>
                      </a:r>
                      <a:r>
                        <a:rPr lang="en-US" sz="2400" b="1" dirty="0" smtClean="0">
                          <a:solidFill>
                            <a:srgbClr val="FFFFFF"/>
                          </a:solidFill>
                        </a:rPr>
                        <a:t> Exponent</a:t>
                      </a:r>
                      <a:endParaRPr lang="en-US" sz="2400" b="1" baseline="300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264D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Triple Pendulum</a:t>
                      </a:r>
                      <a:endParaRPr lang="en-US" sz="240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3.06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Double Pendulum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3.65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Triple Pendulum, Linked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3.49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Spring Pendulum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0.27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533400" y="1159473"/>
            <a:ext cx="6108290" cy="542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6" indent="-228596" algn="l" defTabSz="91438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8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Tx/>
              <a:buFont typeface="Garamond" panose="02020404030301010803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0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72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64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56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48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40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32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Characterizes rate of separation of infinitesimally close trajectories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mtClean="0"/>
          </a:p>
          <a:p>
            <a:r>
              <a:rPr lang="en-US" smtClean="0"/>
              <a:t>Diagnostic for chaotic systems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1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69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Behavior of deterministic systems that are highly sensitive to initial conditions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Double Pendulums are a classic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B4E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5716" y="1304311"/>
            <a:ext cx="5244895" cy="40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Characterize the dynamics of this specific triple pendulum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9000" y="1299610"/>
            <a:ext cx="4572000" cy="3438985"/>
            <a:chOff x="6399873" y="1465462"/>
            <a:chExt cx="4572000" cy="3438985"/>
          </a:xfrm>
        </p:grpSpPr>
        <p:sp>
          <p:nvSpPr>
            <p:cNvPr id="6" name="Rectangle 5"/>
            <p:cNvSpPr/>
            <p:nvPr/>
          </p:nvSpPr>
          <p:spPr>
            <a:xfrm>
              <a:off x="6399873" y="3004763"/>
              <a:ext cx="45720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6363139">
              <a:off x="5844486" y="2242702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8339414">
              <a:off x="9364491" y="3852887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20413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72627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24841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37434"/>
              </p:ext>
            </p:extLst>
          </p:nvPr>
        </p:nvGraphicFramePr>
        <p:xfrm>
          <a:off x="8062178" y="4740803"/>
          <a:ext cx="2925645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1721"/>
                <a:gridCol w="94392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Gravity, m/s</a:t>
                      </a:r>
                      <a:r>
                        <a:rPr lang="en-US" sz="2400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9.8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Length, 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Mass, kg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𝑇𝐾𝐸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𝑅𝐾𝐸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𝑃𝐸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𝑚𝑔h</m:t>
                      </m:r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5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0" y="1032268"/>
            <a:ext cx="5715000" cy="5420829"/>
          </a:xfrm>
        </p:spPr>
        <p:txBody>
          <a:bodyPr/>
          <a:lstStyle/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Case Study: Pendulum Spring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b="0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4800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74" y="2031181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𝑚𝑔𝑐𝑜𝑠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𝑘𝑥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𝑚𝑔𝑠𝑖𝑛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2245750" y="2551472"/>
            <a:ext cx="1604501" cy="2497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 smtClean="0"/>
              <a:t>Take Derivatives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122" y="1986937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Runge</a:t>
            </a:r>
            <a:r>
              <a:rPr lang="en-US" dirty="0" smtClean="0"/>
              <a:t> </a:t>
            </a:r>
            <a:r>
              <a:rPr lang="en-US" dirty="0" err="1" smtClean="0"/>
              <a:t>Kutta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Order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76" y="988023"/>
            <a:ext cx="11430000" cy="5420829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rot="5400000">
            <a:off x="4881714" y="2996041"/>
            <a:ext cx="2782524" cy="943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 smtClean="0">
                <a:solidFill>
                  <a:srgbClr val="000000"/>
                </a:solidFill>
              </a:rPr>
              <a:t>. . .</a:t>
            </a:r>
            <a:endParaRPr lang="en-US" sz="5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pic>
        <p:nvPicPr>
          <p:cNvPr id="5" name="F144F9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5989" y="1179870"/>
            <a:ext cx="5900022" cy="4514582"/>
          </a:xfrm>
        </p:spPr>
      </p:pic>
    </p:spTree>
    <p:extLst>
      <p:ext uri="{BB962C8B-B14F-4D97-AF65-F5344CB8AC3E}">
        <p14:creationId xmlns:p14="http://schemas.microsoft.com/office/powerpoint/2010/main" val="21674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pic>
        <p:nvPicPr>
          <p:cNvPr id="6" name="3A08B3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092" y="1127329"/>
            <a:ext cx="5791816" cy="44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84" y="1420434"/>
            <a:ext cx="6126633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4968" y="1130662"/>
            <a:ext cx="3982064" cy="44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Energy Over Time (Joules)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104968" y="5836740"/>
            <a:ext cx="3982064" cy="446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Max Difference: 3.5e-05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4D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4976</TotalTime>
  <Words>303</Words>
  <Application>Microsoft Office PowerPoint</Application>
  <PresentationFormat>Widescreen</PresentationFormat>
  <Paragraphs>97</Paragraphs>
  <Slides>17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Numerical Analysis of Chaos in Lagrangian Systems</vt:lpstr>
      <vt:lpstr>Chaos</vt:lpstr>
      <vt:lpstr>Problem Statement</vt:lpstr>
      <vt:lpstr>Lagrangian Method</vt:lpstr>
      <vt:lpstr>Lagrangian Method</vt:lpstr>
      <vt:lpstr>Runge Kutta 4th Order Algorithm</vt:lpstr>
      <vt:lpstr>Animation and Plot</vt:lpstr>
      <vt:lpstr>Animation and Plot</vt:lpstr>
      <vt:lpstr>Animation and Plot</vt:lpstr>
      <vt:lpstr>Checking for Error</vt:lpstr>
      <vt:lpstr>Solution Process</vt:lpstr>
      <vt:lpstr>Solution Process</vt:lpstr>
      <vt:lpstr>Additional Systems: Double Pendulum</vt:lpstr>
      <vt:lpstr>Additional Systems: Spring Pendulum</vt:lpstr>
      <vt:lpstr>Additional Systems: Linked Triple Pendulum</vt:lpstr>
      <vt:lpstr>Lyapunov Exponent1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brooks5</dc:creator>
  <cp:lastModifiedBy>Jessie</cp:lastModifiedBy>
  <cp:revision>88</cp:revision>
  <cp:lastPrinted>2016-11-07T01:00:32Z</cp:lastPrinted>
  <dcterms:created xsi:type="dcterms:W3CDTF">2016-11-06T20:26:29Z</dcterms:created>
  <dcterms:modified xsi:type="dcterms:W3CDTF">2017-05-07T19:43:40Z</dcterms:modified>
</cp:coreProperties>
</file>